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7" r:id="rId7"/>
    <p:sldId id="265" r:id="rId8"/>
    <p:sldId id="269" r:id="rId9"/>
    <p:sldId id="261" r:id="rId10"/>
    <p:sldId id="266" r:id="rId11"/>
    <p:sldId id="262" r:id="rId12"/>
    <p:sldId id="263" r:id="rId13"/>
    <p:sldId id="268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ke\Documents\Uni\Year%204\Final%20Year%20Project\timing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ke\Documents\Uni\Year%204\Final%20Year%20Project\timings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Probability of a Successful Simulation</a:t>
            </a:r>
          </a:p>
        </c:rich>
      </c:tx>
      <c:layout>
        <c:manualLayout>
          <c:xMode val="edge"/>
          <c:yMode val="edge"/>
          <c:x val="0.17911138888888889"/>
          <c:y val="3.29127777777777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forward val="8"/>
            <c:dispRSqr val="0"/>
            <c:dispEq val="0"/>
          </c:trendline>
          <c:x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98</c:v>
                </c:pt>
                <c:pt idx="3">
                  <c:v>96</c:v>
                </c:pt>
                <c:pt idx="4">
                  <c:v>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24-4C25-A268-FA3F9ABF9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3771968"/>
        <c:axId val="383774464"/>
      </c:scatterChart>
      <c:valAx>
        <c:axId val="383771968"/>
        <c:scaling>
          <c:orientation val="minMax"/>
          <c:max val="3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Agents (n)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774464"/>
        <c:crosses val="autoZero"/>
        <c:crossBetween val="midCat"/>
      </c:valAx>
      <c:valAx>
        <c:axId val="38377446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Probability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771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Computational Time</a:t>
            </a:r>
          </a:p>
        </c:rich>
      </c:tx>
      <c:layout>
        <c:manualLayout>
          <c:xMode val="edge"/>
          <c:yMode val="edge"/>
          <c:x val="0.33109888888888889"/>
          <c:y val="3.1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Sheet1!$J$3:$J$8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xVal>
          <c:yVal>
            <c:numRef>
              <c:f>Sheet1!$U$3:$U$8</c:f>
              <c:numCache>
                <c:formatCode>General</c:formatCode>
                <c:ptCount val="6"/>
                <c:pt idx="0">
                  <c:v>0</c:v>
                </c:pt>
                <c:pt idx="1">
                  <c:v>3.4800000000000011E-2</c:v>
                </c:pt>
                <c:pt idx="2">
                  <c:v>0.1769</c:v>
                </c:pt>
                <c:pt idx="3">
                  <c:v>0.77960000000000007</c:v>
                </c:pt>
                <c:pt idx="4">
                  <c:v>3.3263999999999996</c:v>
                </c:pt>
                <c:pt idx="5">
                  <c:v>16.766399999999997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D5F-4DDF-BD4C-0EF5CDFA7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150128"/>
        <c:axId val="475149296"/>
      </c:scatterChart>
      <c:valAx>
        <c:axId val="47515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Agents (n)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149296"/>
        <c:crosses val="autoZero"/>
        <c:crossBetween val="midCat"/>
      </c:valAx>
      <c:valAx>
        <c:axId val="47514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15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83499-34A6-4244-8251-64EAD11DA6AB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1AA18-5728-4DF8-95C8-E37B84A655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20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 smtClean="0"/>
              <a:t>Reduce the size of A to a point and increase</a:t>
            </a:r>
            <a:r>
              <a:rPr lang="en-GB" baseline="0" dirty="0" smtClean="0"/>
              <a:t> the size of B by radius of A</a:t>
            </a:r>
          </a:p>
          <a:p>
            <a:pPr marL="228600" indent="-228600">
              <a:buAutoNum type="arabicParenR"/>
            </a:pPr>
            <a:r>
              <a:rPr lang="en-GB" baseline="0" dirty="0" smtClean="0"/>
              <a:t>Create two tangents to the circle from A </a:t>
            </a:r>
          </a:p>
          <a:p>
            <a:pPr marL="228600" indent="-228600">
              <a:buAutoNum type="arabicParenR"/>
            </a:pPr>
            <a:r>
              <a:rPr lang="en-GB" baseline="0" dirty="0" smtClean="0"/>
              <a:t>This creates the collision cone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1AA18-5728-4DF8-95C8-E37B84A655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50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65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79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65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05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5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86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39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1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973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027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7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016CD-55F0-4330-85DB-412FF56E1D0A}" type="datetimeFigureOut">
              <a:rPr lang="en-GB" smtClean="0"/>
              <a:t>12/05/2016 Thursday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8DD38-66FA-4DD1-A151-14A2AED30D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74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gi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Collision Avoidance System for UAVs in a Search and Rescue Swarm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Luke Cowan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6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Validation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04" y="2397269"/>
            <a:ext cx="3600000" cy="2700000"/>
          </a:xfrm>
          <a:prstGeom prst="rect">
            <a:avLst/>
          </a:prstGeom>
        </p:spPr>
      </p:pic>
      <p:pic>
        <p:nvPicPr>
          <p:cNvPr id="7" name="4 Agent 3D Line cross ov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725" b="1768"/>
          <a:stretch/>
        </p:blipFill>
        <p:spPr>
          <a:xfrm>
            <a:off x="5163704" y="2433011"/>
            <a:ext cx="3573896" cy="2646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4" y="2397269"/>
            <a:ext cx="3600000" cy="2700000"/>
          </a:xfrm>
          <a:prstGeom prst="rect">
            <a:avLst/>
          </a:prstGeom>
        </p:spPr>
      </p:pic>
      <p:pic>
        <p:nvPicPr>
          <p:cNvPr id="10" name="4_Agents_3D_Circle_Cross_Over rotat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009" t="540" r="1238" b="2164"/>
          <a:stretch/>
        </p:blipFill>
        <p:spPr>
          <a:xfrm>
            <a:off x="757382" y="2447636"/>
            <a:ext cx="3519054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3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5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ARDrone</a:t>
            </a:r>
            <a:endParaRPr lang="en-GB" dirty="0"/>
          </a:p>
        </p:txBody>
      </p:sp>
      <p:pic>
        <p:nvPicPr>
          <p:cNvPr id="4" name="20160419_1254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637" y="2667578"/>
            <a:ext cx="4320000" cy="2430000"/>
          </a:xfrm>
          <a:prstGeom prst="rect">
            <a:avLst/>
          </a:prstGeom>
        </p:spPr>
      </p:pic>
      <p:pic>
        <p:nvPicPr>
          <p:cNvPr id="5" name="20160419_13114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8691" y="2667578"/>
            <a:ext cx="4320000" cy="243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2022764"/>
            <a:ext cx="186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Turn 90 Degrees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39415" y="2068885"/>
            <a:ext cx="186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Forward 2m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9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6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RPLIDAR</a:t>
            </a:r>
            <a:endParaRPr lang="en-GB" dirty="0"/>
          </a:p>
        </p:txBody>
      </p:sp>
      <p:pic>
        <p:nvPicPr>
          <p:cNvPr id="3" name="room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825" b="3260"/>
          <a:stretch/>
        </p:blipFill>
        <p:spPr>
          <a:xfrm>
            <a:off x="441503" y="1884219"/>
            <a:ext cx="8260994" cy="38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6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19589"/>
            <a:ext cx="7886700" cy="2164484"/>
          </a:xfrm>
        </p:spPr>
        <p:txBody>
          <a:bodyPr/>
          <a:lstStyle/>
          <a:p>
            <a:r>
              <a:rPr lang="en-GB" dirty="0" smtClean="0"/>
              <a:t>Develop Algorithms to provide smoother responses</a:t>
            </a:r>
          </a:p>
          <a:p>
            <a:r>
              <a:rPr lang="en-GB" dirty="0" smtClean="0"/>
              <a:t>Add constraints to the Algorithms</a:t>
            </a:r>
          </a:p>
          <a:p>
            <a:r>
              <a:rPr lang="en-GB" dirty="0" smtClean="0"/>
              <a:t>Implement onto a UAV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562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Created 2D and 3D CAS using VO</a:t>
            </a:r>
          </a:p>
          <a:p>
            <a:r>
              <a:rPr lang="en-GB" dirty="0" smtClean="0"/>
              <a:t>Experimented with the ARDrone and RPLIDAR</a:t>
            </a:r>
          </a:p>
          <a:p>
            <a:r>
              <a:rPr lang="en-GB" dirty="0" smtClean="0"/>
              <a:t>Using this work to create a paper on Collision Avoidance Using Velocity Obstacle </a:t>
            </a:r>
            <a:r>
              <a:rPr lang="en-GB" dirty="0" smtClean="0"/>
              <a:t>Trajectories</a:t>
            </a:r>
          </a:p>
          <a:p>
            <a:r>
              <a:rPr lang="en-GB" dirty="0" smtClean="0"/>
              <a:t>Thank you to Mila and James for helping me on this journey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752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Uses of UAVS in a Search and Rescue Environment</a:t>
            </a:r>
          </a:p>
          <a:p>
            <a:pPr lvl="1"/>
            <a:r>
              <a:rPr lang="en-GB" dirty="0" smtClean="0"/>
              <a:t>Scan for life</a:t>
            </a:r>
          </a:p>
          <a:p>
            <a:pPr lvl="1"/>
            <a:r>
              <a:rPr lang="en-GB" dirty="0" smtClean="0"/>
              <a:t>Scan infrastructure</a:t>
            </a:r>
          </a:p>
          <a:p>
            <a:pPr lvl="1"/>
            <a:r>
              <a:rPr lang="en-GB" dirty="0" smtClean="0"/>
              <a:t>Wide scan of an area</a:t>
            </a:r>
          </a:p>
          <a:p>
            <a:r>
              <a:rPr lang="en-GB" dirty="0" smtClean="0"/>
              <a:t>Fly in a swarm to cover more ground</a:t>
            </a:r>
          </a:p>
          <a:p>
            <a:r>
              <a:rPr lang="en-GB" dirty="0" smtClean="0"/>
              <a:t>Need a Collision Avoidance System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2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own CAS</a:t>
            </a:r>
          </a:p>
          <a:p>
            <a:r>
              <a:rPr lang="en-GB" dirty="0" smtClean="0"/>
              <a:t>To be implemented on a drone </a:t>
            </a:r>
          </a:p>
          <a:p>
            <a:r>
              <a:rPr lang="en-GB" dirty="0" smtClean="0"/>
              <a:t>3D CAS VO not extensively studied</a:t>
            </a:r>
          </a:p>
          <a:p>
            <a:r>
              <a:rPr lang="en-GB" dirty="0" smtClean="0"/>
              <a:t>Try to find a new method </a:t>
            </a:r>
          </a:p>
          <a:p>
            <a:r>
              <a:rPr lang="en-GB" dirty="0" smtClean="0"/>
              <a:t>Concept of Velocity Obstacles chosen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7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 of the project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a CAS in 2D</a:t>
            </a:r>
          </a:p>
          <a:p>
            <a:r>
              <a:rPr lang="en-GB" dirty="0" smtClean="0"/>
              <a:t>Create a CAS in 3D</a:t>
            </a:r>
          </a:p>
          <a:p>
            <a:r>
              <a:rPr lang="en-GB" dirty="0" smtClean="0"/>
              <a:t>Evaluate the Performances</a:t>
            </a:r>
          </a:p>
          <a:p>
            <a:r>
              <a:rPr lang="en-GB" dirty="0" smtClean="0"/>
              <a:t>Investigate possibilities of implementing on to a UAV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Velocity Obstacle Concept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86" y="2069380"/>
            <a:ext cx="5016208" cy="4437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6609"/>
          <a:stretch/>
        </p:blipFill>
        <p:spPr>
          <a:xfrm>
            <a:off x="4761057" y="2069380"/>
            <a:ext cx="4267200" cy="4499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8364" y="162603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Collision Cone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929457" y="162603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Velocity Obstacle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59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Determining New Velocity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1935451"/>
            <a:ext cx="5400000" cy="40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1935451"/>
            <a:ext cx="5400000" cy="405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0" y="1935451"/>
            <a:ext cx="54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4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2D Validation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71" y="1690689"/>
            <a:ext cx="2520000" cy="2045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9" y="1690689"/>
            <a:ext cx="2520000" cy="2045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71" y="4038942"/>
            <a:ext cx="2520000" cy="2045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9" y="4194323"/>
            <a:ext cx="2520000" cy="1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2D Evaluation</a:t>
            </a:r>
            <a:endParaRPr lang="en-GB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2822296"/>
              </p:ext>
            </p:extLst>
          </p:nvPr>
        </p:nvGraphicFramePr>
        <p:xfrm>
          <a:off x="628650" y="2185886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9729916"/>
              </p:ext>
            </p:extLst>
          </p:nvPr>
        </p:nvGraphicFramePr>
        <p:xfrm>
          <a:off x="4915350" y="2185886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532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58" y="2048651"/>
            <a:ext cx="4313353" cy="3500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Velocity Obstacle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22"/>
          <a:stretch/>
        </p:blipFill>
        <p:spPr>
          <a:xfrm>
            <a:off x="3010070" y="1884766"/>
            <a:ext cx="3114624" cy="3828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22"/>
          <a:stretch/>
        </p:blipFill>
        <p:spPr>
          <a:xfrm>
            <a:off x="3010070" y="1884766"/>
            <a:ext cx="3114624" cy="3828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51"/>
          <a:stretch/>
        </p:blipFill>
        <p:spPr>
          <a:xfrm>
            <a:off x="3010070" y="1884766"/>
            <a:ext cx="3123860" cy="3828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02"/>
          <a:stretch/>
        </p:blipFill>
        <p:spPr>
          <a:xfrm>
            <a:off x="3029069" y="1884766"/>
            <a:ext cx="3104861" cy="382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1852</TotalTime>
  <Words>239</Words>
  <Application>Microsoft Office PowerPoint</Application>
  <PresentationFormat>On-screen Show (4:3)</PresentationFormat>
  <Paragraphs>51</Paragraphs>
  <Slides>14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Collision Avoidance System for UAVs in a Search and Rescue Swarm</vt:lpstr>
      <vt:lpstr>Background </vt:lpstr>
      <vt:lpstr>Motivation</vt:lpstr>
      <vt:lpstr>Aims of the project</vt:lpstr>
      <vt:lpstr>Velocity Obstacle Concept</vt:lpstr>
      <vt:lpstr>Determining New Velocity</vt:lpstr>
      <vt:lpstr>2D Validation</vt:lpstr>
      <vt:lpstr>2D Evaluation</vt:lpstr>
      <vt:lpstr>3D Velocity Obstacle</vt:lpstr>
      <vt:lpstr>3D Validation</vt:lpstr>
      <vt:lpstr>ARDrone</vt:lpstr>
      <vt:lpstr>RPLIDAR</vt:lpstr>
      <vt:lpstr>Future Work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Cowan</dc:creator>
  <cp:lastModifiedBy>Luke Cowan</cp:lastModifiedBy>
  <cp:revision>32</cp:revision>
  <dcterms:created xsi:type="dcterms:W3CDTF">2016-05-09T11:01:01Z</dcterms:created>
  <dcterms:modified xsi:type="dcterms:W3CDTF">2016-05-12T10:41:57Z</dcterms:modified>
</cp:coreProperties>
</file>